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8" r:id="rId3"/>
    <p:sldId id="291" r:id="rId4"/>
    <p:sldId id="290" r:id="rId5"/>
    <p:sldId id="25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7">
            <a:extLst>
              <a:ext uri="{FF2B5EF4-FFF2-40B4-BE49-F238E27FC236}">
                <a16:creationId xmlns:a16="http://schemas.microsoft.com/office/drawing/2014/main" id="{94642315-9DEF-4809-A81B-27E37B3CA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" y="0"/>
            <a:ext cx="12203426" cy="672015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投影片編號版面配置區 5">
            <a:extLst>
              <a:ext uri="{FF2B5EF4-FFF2-40B4-BE49-F238E27FC236}">
                <a16:creationId xmlns:a16="http://schemas.microsoft.com/office/drawing/2014/main" id="{3F3D4690-E5D7-42B0-87E4-7519C4A3CCC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40332" y="6355034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8161DEC-12D9-4F30-8387-CDE0F46AFB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9278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6">
            <a:extLst>
              <a:ext uri="{FF2B5EF4-FFF2-40B4-BE49-F238E27FC236}">
                <a16:creationId xmlns:a16="http://schemas.microsoft.com/office/drawing/2014/main" id="{E1F6406A-F9C8-43FA-8A9F-74B3B365C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3426" cy="678908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標題版面配置區 1">
            <a:extLst>
              <a:ext uri="{FF2B5EF4-FFF2-40B4-BE49-F238E27FC236}">
                <a16:creationId xmlns:a16="http://schemas.microsoft.com/office/drawing/2014/main" id="{05FF03DC-ACED-4ACF-A1AF-01E8AEC8D7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4" name="文字版面配置區 2">
            <a:extLst>
              <a:ext uri="{FF2B5EF4-FFF2-40B4-BE49-F238E27FC236}">
                <a16:creationId xmlns:a16="http://schemas.microsoft.com/office/drawing/2014/main" id="{820AF669-AEDC-4483-827A-81A413AA2E7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1B7E848-6068-4001-BDEA-4842BBA2379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4B0CD059-7283-47A9-A834-A1F240BC9945}" type="datetime1">
              <a:rPr lang="en-US"/>
              <a:pPr lvl="0"/>
              <a:t>10/4/2022</a:t>
            </a:fld>
            <a:endParaRPr 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B5F9DF43-7A29-4182-A627-25C767C8965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8E5AF6D1-FE6C-4ED8-9285-6BD6DBB7AB6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23605190-06B1-4FC9-9E0D-C2733D937D6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 Light"/>
          <a:ea typeface="新細明體" pitchFamily="18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s://book.moc.gov.tw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1">
            <a:extLst>
              <a:ext uri="{FF2B5EF4-FFF2-40B4-BE49-F238E27FC236}">
                <a16:creationId xmlns:a16="http://schemas.microsoft.com/office/drawing/2014/main" id="{AAF19422-FBFF-4B89-B15E-BB28469F096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49591" y="4263097"/>
            <a:ext cx="9692822" cy="133477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圖片 30">
            <a:extLst>
              <a:ext uri="{FF2B5EF4-FFF2-40B4-BE49-F238E27FC236}">
                <a16:creationId xmlns:a16="http://schemas.microsoft.com/office/drawing/2014/main" id="{8670E39D-2F68-4C48-BC2F-DF38FC92BBD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55493" y="1898038"/>
            <a:ext cx="5885846" cy="1029120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4" name="群組 12">
            <a:extLst>
              <a:ext uri="{FF2B5EF4-FFF2-40B4-BE49-F238E27FC236}">
                <a16:creationId xmlns:a16="http://schemas.microsoft.com/office/drawing/2014/main" id="{22F2B735-21CB-49D0-8485-29871C765BC7}"/>
              </a:ext>
            </a:extLst>
          </p:cNvPr>
          <p:cNvGrpSpPr/>
          <p:nvPr/>
        </p:nvGrpSpPr>
        <p:grpSpPr>
          <a:xfrm>
            <a:off x="7452570" y="1400010"/>
            <a:ext cx="3228929" cy="3126498"/>
            <a:chOff x="7452570" y="1400010"/>
            <a:chExt cx="3228929" cy="3126498"/>
          </a:xfrm>
        </p:grpSpPr>
        <p:pic>
          <p:nvPicPr>
            <p:cNvPr id="5" name="圖片 24">
              <a:extLst>
                <a:ext uri="{FF2B5EF4-FFF2-40B4-BE49-F238E27FC236}">
                  <a16:creationId xmlns:a16="http://schemas.microsoft.com/office/drawing/2014/main" id="{0F963EAC-2263-457E-9DDA-3A23B106F5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7576169" y="1400010"/>
              <a:ext cx="3105329" cy="2880167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6" name="圖片 3" descr="一張含有 文字 的圖片&#10;&#10;自動產生的描述">
              <a:extLst>
                <a:ext uri="{FF2B5EF4-FFF2-40B4-BE49-F238E27FC236}">
                  <a16:creationId xmlns:a16="http://schemas.microsoft.com/office/drawing/2014/main" id="{F79DC05A-83DD-47B4-91E4-6E17383E6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52570" y="3134325"/>
              <a:ext cx="3228929" cy="1392183"/>
            </a:xfrm>
            <a:prstGeom prst="rect">
              <a:avLst/>
            </a:prstGeom>
            <a:noFill/>
            <a:ln cap="flat">
              <a:noFill/>
            </a:ln>
          </p:spPr>
        </p:pic>
      </p:grpSp>
      <p:pic>
        <p:nvPicPr>
          <p:cNvPr id="7" name="圖片 8">
            <a:extLst>
              <a:ext uri="{FF2B5EF4-FFF2-40B4-BE49-F238E27FC236}">
                <a16:creationId xmlns:a16="http://schemas.microsoft.com/office/drawing/2014/main" id="{6CDF9847-4A4B-4FBE-9D28-B1B70C13C3BB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9178" t="16376" r="10560" b="32473"/>
          <a:stretch>
            <a:fillRect/>
          </a:stretch>
        </p:blipFill>
        <p:spPr>
          <a:xfrm>
            <a:off x="1865476" y="2894917"/>
            <a:ext cx="5500710" cy="14196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圖片 10">
            <a:extLst>
              <a:ext uri="{FF2B5EF4-FFF2-40B4-BE49-F238E27FC236}">
                <a16:creationId xmlns:a16="http://schemas.microsoft.com/office/drawing/2014/main" id="{BC3D0666-5C56-4E90-BA68-64C5615DC8CB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2521988" y="1269150"/>
            <a:ext cx="4187686" cy="80992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圖片 15">
            <a:extLst>
              <a:ext uri="{FF2B5EF4-FFF2-40B4-BE49-F238E27FC236}">
                <a16:creationId xmlns:a16="http://schemas.microsoft.com/office/drawing/2014/main" id="{478FE168-EBD0-4604-B3AB-58575D8DB72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267964" y="339306"/>
            <a:ext cx="1766575" cy="67902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圖片 2">
            <a:extLst>
              <a:ext uri="{FF2B5EF4-FFF2-40B4-BE49-F238E27FC236}">
                <a16:creationId xmlns:a16="http://schemas.microsoft.com/office/drawing/2014/main" id="{DC06382F-7AC9-4626-A87B-72800EA28B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26566" y="4595326"/>
            <a:ext cx="8138864" cy="107299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7">
            <a:extLst>
              <a:ext uri="{FF2B5EF4-FFF2-40B4-BE49-F238E27FC236}">
                <a16:creationId xmlns:a16="http://schemas.microsoft.com/office/drawing/2014/main" id="{25513FF1-6BA3-4333-A90F-EC7B42CC3E2B}"/>
              </a:ext>
            </a:extLst>
          </p:cNvPr>
          <p:cNvSpPr/>
          <p:nvPr/>
        </p:nvSpPr>
        <p:spPr>
          <a:xfrm>
            <a:off x="1620179" y="2303026"/>
            <a:ext cx="10075828" cy="94846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文化部每年邀約</a:t>
            </a: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24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位專家學者，歷時</a:t>
            </a: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4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個月，從超過</a:t>
            </a: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5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千種圖書中，</a:t>
            </a:r>
            <a:b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</a:b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精心選擇</a:t>
            </a: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8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大類、約</a:t>
            </a: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6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百種圖書，作為獻給孩童、青少年的最佳閱讀指南</a:t>
            </a:r>
          </a:p>
        </p:txBody>
      </p:sp>
      <p:pic>
        <p:nvPicPr>
          <p:cNvPr id="3" name="圖片 8">
            <a:extLst>
              <a:ext uri="{FF2B5EF4-FFF2-40B4-BE49-F238E27FC236}">
                <a16:creationId xmlns:a16="http://schemas.microsoft.com/office/drawing/2014/main" id="{5454E738-851D-4399-B98D-D906910D7A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6639870">
            <a:off x="2151350" y="5365254"/>
            <a:ext cx="867710" cy="1022893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4" name="群組 9">
            <a:extLst>
              <a:ext uri="{FF2B5EF4-FFF2-40B4-BE49-F238E27FC236}">
                <a16:creationId xmlns:a16="http://schemas.microsoft.com/office/drawing/2014/main" id="{B4C4B703-E404-406C-A202-ADA923E82C3B}"/>
              </a:ext>
            </a:extLst>
          </p:cNvPr>
          <p:cNvGrpSpPr/>
          <p:nvPr/>
        </p:nvGrpSpPr>
        <p:grpSpPr>
          <a:xfrm>
            <a:off x="8114650" y="4019309"/>
            <a:ext cx="1225798" cy="1200150"/>
            <a:chOff x="8114650" y="4019309"/>
            <a:chExt cx="1225798" cy="1200150"/>
          </a:xfrm>
        </p:grpSpPr>
        <p:sp>
          <p:nvSpPr>
            <p:cNvPr id="5" name="橢圓 10">
              <a:extLst>
                <a:ext uri="{FF2B5EF4-FFF2-40B4-BE49-F238E27FC236}">
                  <a16:creationId xmlns:a16="http://schemas.microsoft.com/office/drawing/2014/main" id="{FA9CAD17-209B-4BE6-86ED-09ACCE12A219}"/>
                </a:ext>
              </a:extLst>
            </p:cNvPr>
            <p:cNvSpPr/>
            <p:nvPr/>
          </p:nvSpPr>
          <p:spPr>
            <a:xfrm>
              <a:off x="8140290" y="4019309"/>
              <a:ext cx="1200150" cy="120015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6" name="文字方塊 12">
              <a:extLst>
                <a:ext uri="{FF2B5EF4-FFF2-40B4-BE49-F238E27FC236}">
                  <a16:creationId xmlns:a16="http://schemas.microsoft.com/office/drawing/2014/main" id="{1081ABA1-790C-4516-8540-ED4C63C9A8D4}"/>
                </a:ext>
              </a:extLst>
            </p:cNvPr>
            <p:cNvSpPr txBox="1"/>
            <p:nvPr/>
          </p:nvSpPr>
          <p:spPr>
            <a:xfrm>
              <a:off x="8114650" y="4173202"/>
              <a:ext cx="1225798" cy="86177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28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4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叢書</a:t>
              </a:r>
              <a:endParaRPr lang="en-US" sz="24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  <a:p>
              <a:pPr marL="0" marR="0" lvl="0" indent="0" algn="ctr" defTabSz="914400" rtl="0" fontAlgn="auto" hangingPunct="1">
                <a:lnSpc>
                  <a:spcPts val="32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4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工具書</a:t>
              </a:r>
            </a:p>
          </p:txBody>
        </p:sp>
      </p:grpSp>
      <p:grpSp>
        <p:nvGrpSpPr>
          <p:cNvPr id="7" name="群組 13">
            <a:extLst>
              <a:ext uri="{FF2B5EF4-FFF2-40B4-BE49-F238E27FC236}">
                <a16:creationId xmlns:a16="http://schemas.microsoft.com/office/drawing/2014/main" id="{ED8E34E7-1AE2-42A0-9728-82A2BE2D4367}"/>
              </a:ext>
            </a:extLst>
          </p:cNvPr>
          <p:cNvGrpSpPr/>
          <p:nvPr/>
        </p:nvGrpSpPr>
        <p:grpSpPr>
          <a:xfrm>
            <a:off x="2104756" y="3983867"/>
            <a:ext cx="1200150" cy="1200150"/>
            <a:chOff x="2104756" y="3983867"/>
            <a:chExt cx="1200150" cy="1200150"/>
          </a:xfrm>
        </p:grpSpPr>
        <p:sp>
          <p:nvSpPr>
            <p:cNvPr id="8" name="橢圓 14">
              <a:extLst>
                <a:ext uri="{FF2B5EF4-FFF2-40B4-BE49-F238E27FC236}">
                  <a16:creationId xmlns:a16="http://schemas.microsoft.com/office/drawing/2014/main" id="{4670DB1D-CB35-434C-9C7F-60B62A354411}"/>
                </a:ext>
              </a:extLst>
            </p:cNvPr>
            <p:cNvSpPr/>
            <p:nvPr/>
          </p:nvSpPr>
          <p:spPr>
            <a:xfrm>
              <a:off x="2104756" y="3983867"/>
              <a:ext cx="1200150" cy="120015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9" name="文字方塊 15">
              <a:extLst>
                <a:ext uri="{FF2B5EF4-FFF2-40B4-BE49-F238E27FC236}">
                  <a16:creationId xmlns:a16="http://schemas.microsoft.com/office/drawing/2014/main" id="{CED288AA-D6DD-42B9-9419-C226BD6DC1D5}"/>
                </a:ext>
              </a:extLst>
            </p:cNvPr>
            <p:cNvSpPr txBox="1"/>
            <p:nvPr/>
          </p:nvSpPr>
          <p:spPr>
            <a:xfrm>
              <a:off x="2179234" y="4095999"/>
              <a:ext cx="1044153" cy="97847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3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8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自然科普</a:t>
              </a:r>
            </a:p>
          </p:txBody>
        </p:sp>
      </p:grpSp>
      <p:grpSp>
        <p:nvGrpSpPr>
          <p:cNvPr id="10" name="群組 16">
            <a:extLst>
              <a:ext uri="{FF2B5EF4-FFF2-40B4-BE49-F238E27FC236}">
                <a16:creationId xmlns:a16="http://schemas.microsoft.com/office/drawing/2014/main" id="{40F8AAA7-FB21-4791-A545-680F5BF7C28C}"/>
              </a:ext>
            </a:extLst>
          </p:cNvPr>
          <p:cNvGrpSpPr/>
          <p:nvPr/>
        </p:nvGrpSpPr>
        <p:grpSpPr>
          <a:xfrm>
            <a:off x="5093893" y="3825273"/>
            <a:ext cx="1200150" cy="1200150"/>
            <a:chOff x="5093893" y="3825273"/>
            <a:chExt cx="1200150" cy="1200150"/>
          </a:xfrm>
        </p:grpSpPr>
        <p:sp>
          <p:nvSpPr>
            <p:cNvPr id="11" name="橢圓 18">
              <a:extLst>
                <a:ext uri="{FF2B5EF4-FFF2-40B4-BE49-F238E27FC236}">
                  <a16:creationId xmlns:a16="http://schemas.microsoft.com/office/drawing/2014/main" id="{39367EC7-3E9C-431A-A53C-FF25E8CA848F}"/>
                </a:ext>
              </a:extLst>
            </p:cNvPr>
            <p:cNvSpPr/>
            <p:nvPr/>
          </p:nvSpPr>
          <p:spPr>
            <a:xfrm>
              <a:off x="5093893" y="3825273"/>
              <a:ext cx="1200150" cy="120015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12" name="文字方塊 19">
              <a:extLst>
                <a:ext uri="{FF2B5EF4-FFF2-40B4-BE49-F238E27FC236}">
                  <a16:creationId xmlns:a16="http://schemas.microsoft.com/office/drawing/2014/main" id="{0EC11C16-880B-4AB7-B240-744F9E8F04AC}"/>
                </a:ext>
              </a:extLst>
            </p:cNvPr>
            <p:cNvSpPr txBox="1"/>
            <p:nvPr/>
          </p:nvSpPr>
          <p:spPr>
            <a:xfrm>
              <a:off x="5180652" y="4199692"/>
              <a:ext cx="1044153" cy="54245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3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32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文學</a:t>
              </a:r>
            </a:p>
          </p:txBody>
        </p:sp>
      </p:grpSp>
      <p:grpSp>
        <p:nvGrpSpPr>
          <p:cNvPr id="13" name="群組 20">
            <a:extLst>
              <a:ext uri="{FF2B5EF4-FFF2-40B4-BE49-F238E27FC236}">
                <a16:creationId xmlns:a16="http://schemas.microsoft.com/office/drawing/2014/main" id="{2EADDEF6-AE89-4822-B43D-914DA2AA3C2F}"/>
              </a:ext>
            </a:extLst>
          </p:cNvPr>
          <p:cNvGrpSpPr/>
          <p:nvPr/>
        </p:nvGrpSpPr>
        <p:grpSpPr>
          <a:xfrm>
            <a:off x="6613123" y="5143189"/>
            <a:ext cx="1200150" cy="1200150"/>
            <a:chOff x="6613123" y="5143189"/>
            <a:chExt cx="1200150" cy="1200150"/>
          </a:xfrm>
        </p:grpSpPr>
        <p:sp>
          <p:nvSpPr>
            <p:cNvPr id="14" name="橢圓 21">
              <a:extLst>
                <a:ext uri="{FF2B5EF4-FFF2-40B4-BE49-F238E27FC236}">
                  <a16:creationId xmlns:a16="http://schemas.microsoft.com/office/drawing/2014/main" id="{913080AA-9FE2-43E9-96A0-B917530C8455}"/>
                </a:ext>
              </a:extLst>
            </p:cNvPr>
            <p:cNvSpPr/>
            <p:nvPr/>
          </p:nvSpPr>
          <p:spPr>
            <a:xfrm>
              <a:off x="6613123" y="5143189"/>
              <a:ext cx="1200150" cy="120015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15" name="文字方塊 22">
              <a:extLst>
                <a:ext uri="{FF2B5EF4-FFF2-40B4-BE49-F238E27FC236}">
                  <a16:creationId xmlns:a16="http://schemas.microsoft.com/office/drawing/2014/main" id="{CE421FFE-0758-45E9-A8D3-042722B58052}"/>
                </a:ext>
              </a:extLst>
            </p:cNvPr>
            <p:cNvSpPr txBox="1"/>
            <p:nvPr/>
          </p:nvSpPr>
          <p:spPr>
            <a:xfrm>
              <a:off x="6687592" y="5255321"/>
              <a:ext cx="1044153" cy="97847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3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8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文學翻譯</a:t>
              </a:r>
            </a:p>
          </p:txBody>
        </p:sp>
      </p:grpSp>
      <p:grpSp>
        <p:nvGrpSpPr>
          <p:cNvPr id="16" name="群組 23">
            <a:extLst>
              <a:ext uri="{FF2B5EF4-FFF2-40B4-BE49-F238E27FC236}">
                <a16:creationId xmlns:a16="http://schemas.microsoft.com/office/drawing/2014/main" id="{481D23B2-0692-47A1-BCEB-1B1E764EA7A0}"/>
              </a:ext>
            </a:extLst>
          </p:cNvPr>
          <p:cNvGrpSpPr/>
          <p:nvPr/>
        </p:nvGrpSpPr>
        <p:grpSpPr>
          <a:xfrm>
            <a:off x="10638751" y="3355601"/>
            <a:ext cx="1200150" cy="1200150"/>
            <a:chOff x="10638751" y="3355601"/>
            <a:chExt cx="1200150" cy="1200150"/>
          </a:xfrm>
        </p:grpSpPr>
        <p:sp>
          <p:nvSpPr>
            <p:cNvPr id="17" name="橢圓 24">
              <a:extLst>
                <a:ext uri="{FF2B5EF4-FFF2-40B4-BE49-F238E27FC236}">
                  <a16:creationId xmlns:a16="http://schemas.microsoft.com/office/drawing/2014/main" id="{F7BFFBA3-2783-4908-8F3E-B42C7356AE9C}"/>
                </a:ext>
              </a:extLst>
            </p:cNvPr>
            <p:cNvSpPr/>
            <p:nvPr/>
          </p:nvSpPr>
          <p:spPr>
            <a:xfrm>
              <a:off x="10638751" y="3355601"/>
              <a:ext cx="1200150" cy="120015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18" name="文字方塊 25">
              <a:extLst>
                <a:ext uri="{FF2B5EF4-FFF2-40B4-BE49-F238E27FC236}">
                  <a16:creationId xmlns:a16="http://schemas.microsoft.com/office/drawing/2014/main" id="{C247B6E9-DB14-441D-8DD2-EB2EC515E646}"/>
                </a:ext>
              </a:extLst>
            </p:cNvPr>
            <p:cNvSpPr txBox="1"/>
            <p:nvPr/>
          </p:nvSpPr>
          <p:spPr>
            <a:xfrm>
              <a:off x="10722318" y="3660526"/>
              <a:ext cx="1044153" cy="54245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3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32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雜誌</a:t>
              </a:r>
            </a:p>
          </p:txBody>
        </p:sp>
      </p:grpSp>
      <p:grpSp>
        <p:nvGrpSpPr>
          <p:cNvPr id="19" name="群組 26">
            <a:extLst>
              <a:ext uri="{FF2B5EF4-FFF2-40B4-BE49-F238E27FC236}">
                <a16:creationId xmlns:a16="http://schemas.microsoft.com/office/drawing/2014/main" id="{1015EAB6-739D-4243-9D5E-C139BEA9A1F5}"/>
              </a:ext>
            </a:extLst>
          </p:cNvPr>
          <p:cNvGrpSpPr/>
          <p:nvPr/>
        </p:nvGrpSpPr>
        <p:grpSpPr>
          <a:xfrm>
            <a:off x="3643152" y="4911736"/>
            <a:ext cx="1200150" cy="1200150"/>
            <a:chOff x="3643152" y="4911736"/>
            <a:chExt cx="1200150" cy="1200150"/>
          </a:xfrm>
        </p:grpSpPr>
        <p:sp>
          <p:nvSpPr>
            <p:cNvPr id="20" name="橢圓 27">
              <a:extLst>
                <a:ext uri="{FF2B5EF4-FFF2-40B4-BE49-F238E27FC236}">
                  <a16:creationId xmlns:a16="http://schemas.microsoft.com/office/drawing/2014/main" id="{1BB1AA7B-C6D0-463C-AAF4-C40E8B0F6F81}"/>
                </a:ext>
              </a:extLst>
            </p:cNvPr>
            <p:cNvSpPr/>
            <p:nvPr/>
          </p:nvSpPr>
          <p:spPr>
            <a:xfrm>
              <a:off x="3643152" y="4911736"/>
              <a:ext cx="1200150" cy="120015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1" name="文字方塊 28">
              <a:extLst>
                <a:ext uri="{FF2B5EF4-FFF2-40B4-BE49-F238E27FC236}">
                  <a16:creationId xmlns:a16="http://schemas.microsoft.com/office/drawing/2014/main" id="{23025DEE-EF56-4941-B2D9-2CBE0BB50B60}"/>
                </a:ext>
              </a:extLst>
            </p:cNvPr>
            <p:cNvSpPr txBox="1"/>
            <p:nvPr/>
          </p:nvSpPr>
          <p:spPr>
            <a:xfrm>
              <a:off x="3717630" y="5023869"/>
              <a:ext cx="1044153" cy="97847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ts val="3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8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人文社科</a:t>
              </a:r>
            </a:p>
          </p:txBody>
        </p:sp>
      </p:grpSp>
      <p:grpSp>
        <p:nvGrpSpPr>
          <p:cNvPr id="22" name="群組 29">
            <a:extLst>
              <a:ext uri="{FF2B5EF4-FFF2-40B4-BE49-F238E27FC236}">
                <a16:creationId xmlns:a16="http://schemas.microsoft.com/office/drawing/2014/main" id="{CF36DACF-8221-4BEB-8C5C-0FD96802FDD6}"/>
              </a:ext>
            </a:extLst>
          </p:cNvPr>
          <p:cNvGrpSpPr/>
          <p:nvPr/>
        </p:nvGrpSpPr>
        <p:grpSpPr>
          <a:xfrm>
            <a:off x="9658880" y="4891975"/>
            <a:ext cx="1200150" cy="1200150"/>
            <a:chOff x="9658880" y="4891975"/>
            <a:chExt cx="1200150" cy="1200150"/>
          </a:xfrm>
        </p:grpSpPr>
        <p:sp>
          <p:nvSpPr>
            <p:cNvPr id="23" name="橢圓 30">
              <a:extLst>
                <a:ext uri="{FF2B5EF4-FFF2-40B4-BE49-F238E27FC236}">
                  <a16:creationId xmlns:a16="http://schemas.microsoft.com/office/drawing/2014/main" id="{5057A84B-B6EB-4258-8732-21F2E9DE5390}"/>
                </a:ext>
              </a:extLst>
            </p:cNvPr>
            <p:cNvSpPr/>
            <p:nvPr/>
          </p:nvSpPr>
          <p:spPr>
            <a:xfrm>
              <a:off x="9658880" y="4891975"/>
              <a:ext cx="1200150" cy="120015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4" name="文字方塊 31">
              <a:extLst>
                <a:ext uri="{FF2B5EF4-FFF2-40B4-BE49-F238E27FC236}">
                  <a16:creationId xmlns:a16="http://schemas.microsoft.com/office/drawing/2014/main" id="{4D8794F5-6B16-4933-BE88-D768956445F6}"/>
                </a:ext>
              </a:extLst>
            </p:cNvPr>
            <p:cNvSpPr txBox="1"/>
            <p:nvPr/>
          </p:nvSpPr>
          <p:spPr>
            <a:xfrm>
              <a:off x="9736878" y="5270510"/>
              <a:ext cx="1044153" cy="542458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3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32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漫畫</a:t>
              </a:r>
            </a:p>
          </p:txBody>
        </p:sp>
      </p:grpSp>
      <p:grpSp>
        <p:nvGrpSpPr>
          <p:cNvPr id="25" name="群組 32">
            <a:extLst>
              <a:ext uri="{FF2B5EF4-FFF2-40B4-BE49-F238E27FC236}">
                <a16:creationId xmlns:a16="http://schemas.microsoft.com/office/drawing/2014/main" id="{D94886B8-94E2-4F39-95FC-B900B4B22C0B}"/>
              </a:ext>
            </a:extLst>
          </p:cNvPr>
          <p:cNvGrpSpPr/>
          <p:nvPr/>
        </p:nvGrpSpPr>
        <p:grpSpPr>
          <a:xfrm>
            <a:off x="485884" y="5168079"/>
            <a:ext cx="1311020" cy="1200150"/>
            <a:chOff x="485884" y="5168079"/>
            <a:chExt cx="1311020" cy="1200150"/>
          </a:xfrm>
        </p:grpSpPr>
        <p:sp>
          <p:nvSpPr>
            <p:cNvPr id="26" name="橢圓 33">
              <a:extLst>
                <a:ext uri="{FF2B5EF4-FFF2-40B4-BE49-F238E27FC236}">
                  <a16:creationId xmlns:a16="http://schemas.microsoft.com/office/drawing/2014/main" id="{C75BCF63-089B-4764-84C0-349784EA689F}"/>
                </a:ext>
              </a:extLst>
            </p:cNvPr>
            <p:cNvSpPr/>
            <p:nvPr/>
          </p:nvSpPr>
          <p:spPr>
            <a:xfrm>
              <a:off x="485884" y="5168079"/>
              <a:ext cx="1200150" cy="120015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7" name="文字方塊 34">
              <a:extLst>
                <a:ext uri="{FF2B5EF4-FFF2-40B4-BE49-F238E27FC236}">
                  <a16:creationId xmlns:a16="http://schemas.microsoft.com/office/drawing/2014/main" id="{3B74D902-DA72-4E60-92BE-A54BCC9FF6A0}"/>
                </a:ext>
              </a:extLst>
            </p:cNvPr>
            <p:cNvSpPr txBox="1"/>
            <p:nvPr/>
          </p:nvSpPr>
          <p:spPr>
            <a:xfrm>
              <a:off x="485884" y="5479084"/>
              <a:ext cx="1311020" cy="52834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34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800" b="1" i="0" u="none" strike="noStrike" kern="1200" cap="none" spc="0" baseline="0">
                  <a:solidFill>
                    <a:srgbClr val="FFFFFF"/>
                  </a:solidFill>
                  <a:uFillTx/>
                  <a:latin typeface="微軟正黑體" pitchFamily="34"/>
                  <a:ea typeface="微軟正黑體" pitchFamily="34"/>
                </a:rPr>
                <a:t>圖畫書</a:t>
              </a:r>
            </a:p>
          </p:txBody>
        </p:sp>
      </p:grpSp>
      <p:pic>
        <p:nvPicPr>
          <p:cNvPr id="28" name="圖片 35">
            <a:extLst>
              <a:ext uri="{FF2B5EF4-FFF2-40B4-BE49-F238E27FC236}">
                <a16:creationId xmlns:a16="http://schemas.microsoft.com/office/drawing/2014/main" id="{7CEDF52C-12F3-48AC-B464-2C542E1A29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6639870">
            <a:off x="6640606" y="4126050"/>
            <a:ext cx="867710" cy="102289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9" name="圖片 36">
            <a:extLst>
              <a:ext uri="{FF2B5EF4-FFF2-40B4-BE49-F238E27FC236}">
                <a16:creationId xmlns:a16="http://schemas.microsoft.com/office/drawing/2014/main" id="{EAB7D81B-AF5B-4BF9-B84C-AEF05E393F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6639870">
            <a:off x="9584371" y="3926546"/>
            <a:ext cx="867710" cy="10228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0" name="文字方塊 37">
            <a:extLst>
              <a:ext uri="{FF2B5EF4-FFF2-40B4-BE49-F238E27FC236}">
                <a16:creationId xmlns:a16="http://schemas.microsoft.com/office/drawing/2014/main" id="{FB37A107-AFC4-41E7-AEE7-8B44CF9D4406}"/>
              </a:ext>
            </a:extLst>
          </p:cNvPr>
          <p:cNvSpPr txBox="1"/>
          <p:nvPr/>
        </p:nvSpPr>
        <p:spPr>
          <a:xfrm>
            <a:off x="2665704" y="1372084"/>
            <a:ext cx="6869429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400" b="1" i="0" u="none" strike="noStrike" kern="1200" cap="none" spc="0" baseline="0">
                <a:solidFill>
                  <a:srgbClr val="594939"/>
                </a:solidFill>
                <a:uFillTx/>
                <a:latin typeface="微軟正黑體" pitchFamily="34"/>
                <a:ea typeface="微軟正黑體" pitchFamily="34"/>
              </a:rPr>
              <a:t>什麼是中小學生讀物選介</a:t>
            </a:r>
            <a:r>
              <a:rPr lang="en-US" sz="4400" b="1" i="0" u="none" strike="noStrike" kern="1200" cap="none" spc="0" baseline="0">
                <a:solidFill>
                  <a:srgbClr val="594939"/>
                </a:solidFill>
                <a:uFillTx/>
                <a:latin typeface="微軟正黑體" pitchFamily="34"/>
                <a:ea typeface="微軟正黑體" pitchFamily="34"/>
              </a:rPr>
              <a:t>?</a:t>
            </a:r>
          </a:p>
        </p:txBody>
      </p:sp>
      <p:pic>
        <p:nvPicPr>
          <p:cNvPr id="31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8A4DD298-1502-4D6E-84EE-42BA0C75034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20196" y="399684"/>
            <a:ext cx="1409209" cy="91633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2" name="圖片 39">
            <a:extLst>
              <a:ext uri="{FF2B5EF4-FFF2-40B4-BE49-F238E27FC236}">
                <a16:creationId xmlns:a16="http://schemas.microsoft.com/office/drawing/2014/main" id="{B092BCE2-132B-4B85-B1D0-78BF368D6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9161">
            <a:off x="861272" y="2369851"/>
            <a:ext cx="718745" cy="103633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250C81F-4247-4F93-96DB-14B23C0603EE}"/>
              </a:ext>
            </a:extLst>
          </p:cNvPr>
          <p:cNvSpPr txBox="1"/>
          <p:nvPr/>
        </p:nvSpPr>
        <p:spPr>
          <a:xfrm>
            <a:off x="2665704" y="1372084"/>
            <a:ext cx="6869429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400" b="1" i="0" u="none" strike="noStrike" kern="1200" cap="none" spc="0" baseline="0">
                <a:solidFill>
                  <a:srgbClr val="594939"/>
                </a:solidFill>
                <a:uFillTx/>
                <a:latin typeface="微軟正黑體" pitchFamily="34"/>
                <a:ea typeface="微軟正黑體" pitchFamily="34"/>
              </a:rPr>
              <a:t>要怎麼參加抽獎活動</a:t>
            </a:r>
            <a:r>
              <a:rPr lang="en-US" sz="4400" b="1" i="0" u="none" strike="noStrike" kern="1200" cap="none" spc="0" baseline="0">
                <a:solidFill>
                  <a:srgbClr val="594939"/>
                </a:solidFill>
                <a:uFillTx/>
                <a:latin typeface="微軟正黑體" pitchFamily="34"/>
                <a:ea typeface="微軟正黑體" pitchFamily="34"/>
              </a:rPr>
              <a:t>?</a:t>
            </a:r>
          </a:p>
        </p:txBody>
      </p:sp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533C9B13-AD7F-4801-A6DB-2B71AF0362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08766" y="455746"/>
            <a:ext cx="1409209" cy="91633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圖片 6">
            <a:extLst>
              <a:ext uri="{FF2B5EF4-FFF2-40B4-BE49-F238E27FC236}">
                <a16:creationId xmlns:a16="http://schemas.microsoft.com/office/drawing/2014/main" id="{6EA5261E-16E9-4A59-AED9-408BAA526DA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993873" y="3684236"/>
            <a:ext cx="3069823" cy="317376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矩形 8">
            <a:extLst>
              <a:ext uri="{FF2B5EF4-FFF2-40B4-BE49-F238E27FC236}">
                <a16:creationId xmlns:a16="http://schemas.microsoft.com/office/drawing/2014/main" id="{6896EBB0-C966-4C82-BACA-6F25A29F63F6}"/>
              </a:ext>
            </a:extLst>
          </p:cNvPr>
          <p:cNvSpPr/>
          <p:nvPr/>
        </p:nvSpPr>
        <p:spPr>
          <a:xfrm>
            <a:off x="1857393" y="2347667"/>
            <a:ext cx="9930054" cy="66941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前往</a:t>
            </a:r>
            <a:r>
              <a:rPr lang="zh-TW" sz="24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中小學生讀物選介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官網</a:t>
            </a: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(</a:t>
            </a: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  <a:hlinkClick r:id="rId4"/>
              </a:rPr>
              <a:t>https://book.moc.gov.tw</a:t>
            </a: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)</a:t>
            </a:r>
          </a:p>
        </p:txBody>
      </p:sp>
      <p:sp>
        <p:nvSpPr>
          <p:cNvPr id="6" name="矩形 10">
            <a:extLst>
              <a:ext uri="{FF2B5EF4-FFF2-40B4-BE49-F238E27FC236}">
                <a16:creationId xmlns:a16="http://schemas.microsoft.com/office/drawing/2014/main" id="{E3AFE41F-9075-4DF7-9189-CEB8938D9E0B}"/>
              </a:ext>
            </a:extLst>
          </p:cNvPr>
          <p:cNvSpPr/>
          <p:nvPr/>
        </p:nvSpPr>
        <p:spPr>
          <a:xfrm>
            <a:off x="1857393" y="4207629"/>
            <a:ext cx="8803888" cy="59580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填寫基本資料，點擊</a:t>
            </a:r>
            <a:r>
              <a:rPr lang="zh-TW" sz="24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送出資料，準備收取偵探邀請函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7" name="矩形 13">
            <a:extLst>
              <a:ext uri="{FF2B5EF4-FFF2-40B4-BE49-F238E27FC236}">
                <a16:creationId xmlns:a16="http://schemas.microsoft.com/office/drawing/2014/main" id="{796F7AF3-8733-42CF-B63A-E80CBEF15D62}"/>
              </a:ext>
            </a:extLst>
          </p:cNvPr>
          <p:cNvSpPr/>
          <p:nvPr/>
        </p:nvSpPr>
        <p:spPr>
          <a:xfrm>
            <a:off x="1816208" y="5223116"/>
            <a:ext cx="7385124" cy="94846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觀看「閱讀偵探事件簿」說書影片，依序回答問題，再點選</a:t>
            </a:r>
            <a:r>
              <a:rPr lang="zh-TW" sz="24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送出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，就可獲得抽獎資格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8" name="矩形 18">
            <a:extLst>
              <a:ext uri="{FF2B5EF4-FFF2-40B4-BE49-F238E27FC236}">
                <a16:creationId xmlns:a16="http://schemas.microsoft.com/office/drawing/2014/main" id="{A3321D51-7DF0-4812-AE88-DABDBCF77837}"/>
              </a:ext>
            </a:extLst>
          </p:cNvPr>
          <p:cNvSpPr/>
          <p:nvPr/>
        </p:nvSpPr>
        <p:spPr>
          <a:xfrm>
            <a:off x="1879649" y="3245260"/>
            <a:ext cx="8193581" cy="66941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進入</a:t>
            </a:r>
            <a:r>
              <a:rPr lang="zh-TW" sz="24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有獎徵答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頁面，選擇</a:t>
            </a:r>
            <a:r>
              <a:rPr lang="zh-TW" sz="24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我要參加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pic>
        <p:nvPicPr>
          <p:cNvPr id="9" name="圖片 21">
            <a:extLst>
              <a:ext uri="{FF2B5EF4-FFF2-40B4-BE49-F238E27FC236}">
                <a16:creationId xmlns:a16="http://schemas.microsoft.com/office/drawing/2014/main" id="{CC4B9ABF-6FA2-4FE4-84F9-7487BE91CC0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6639870">
            <a:off x="1192959" y="2333799"/>
            <a:ext cx="867710" cy="102289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圖片 22">
            <a:extLst>
              <a:ext uri="{FF2B5EF4-FFF2-40B4-BE49-F238E27FC236}">
                <a16:creationId xmlns:a16="http://schemas.microsoft.com/office/drawing/2014/main" id="{1FA774FE-BB89-45BB-9B82-8D6801FC9E7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6639870">
            <a:off x="1192959" y="3229517"/>
            <a:ext cx="867710" cy="102289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圖片 23">
            <a:extLst>
              <a:ext uri="{FF2B5EF4-FFF2-40B4-BE49-F238E27FC236}">
                <a16:creationId xmlns:a16="http://schemas.microsoft.com/office/drawing/2014/main" id="{D5C0808E-A4B3-4646-9649-A0F67239E57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6639870">
            <a:off x="1170693" y="4136575"/>
            <a:ext cx="867710" cy="102289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圖片 24">
            <a:extLst>
              <a:ext uri="{FF2B5EF4-FFF2-40B4-BE49-F238E27FC236}">
                <a16:creationId xmlns:a16="http://schemas.microsoft.com/office/drawing/2014/main" id="{0C52B852-9A8D-4577-869C-521D4FF6130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6639870">
            <a:off x="1129508" y="5095506"/>
            <a:ext cx="867710" cy="102289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1F986274-1C87-4637-8DEC-53AE535C9C80}"/>
              </a:ext>
            </a:extLst>
          </p:cNvPr>
          <p:cNvSpPr txBox="1"/>
          <p:nvPr/>
        </p:nvSpPr>
        <p:spPr>
          <a:xfrm>
            <a:off x="2665704" y="1372084"/>
            <a:ext cx="6869429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400" b="1" i="0" u="none" strike="noStrike" kern="1200" cap="none" spc="0" baseline="0">
                <a:solidFill>
                  <a:srgbClr val="594939"/>
                </a:solidFill>
                <a:uFillTx/>
                <a:latin typeface="微軟正黑體" pitchFamily="34"/>
                <a:ea typeface="微軟正黑體" pitchFamily="34"/>
              </a:rPr>
              <a:t>有什麼獎品</a:t>
            </a:r>
            <a:r>
              <a:rPr lang="en-US" sz="4400" b="1" i="0" u="none" strike="noStrike" kern="1200" cap="none" spc="0" baseline="0">
                <a:solidFill>
                  <a:srgbClr val="594939"/>
                </a:solidFill>
                <a:uFillTx/>
                <a:latin typeface="微軟正黑體" pitchFamily="34"/>
                <a:ea typeface="微軟正黑體" pitchFamily="34"/>
              </a:rPr>
              <a:t>?</a:t>
            </a:r>
          </a:p>
        </p:txBody>
      </p:sp>
      <p:pic>
        <p:nvPicPr>
          <p:cNvPr id="3" name="圖片 2" descr="一張含有 文字 的圖片&#10;&#10;自動產生的描述">
            <a:extLst>
              <a:ext uri="{FF2B5EF4-FFF2-40B4-BE49-F238E27FC236}">
                <a16:creationId xmlns:a16="http://schemas.microsoft.com/office/drawing/2014/main" id="{8BD9FD66-23C2-4E08-A274-288D31834A2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08766" y="455746"/>
            <a:ext cx="1409209" cy="91633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矩形 10">
            <a:extLst>
              <a:ext uri="{FF2B5EF4-FFF2-40B4-BE49-F238E27FC236}">
                <a16:creationId xmlns:a16="http://schemas.microsoft.com/office/drawing/2014/main" id="{A9598D87-423A-4383-9FE9-D664787ED5CE}"/>
              </a:ext>
            </a:extLst>
          </p:cNvPr>
          <p:cNvSpPr/>
          <p:nvPr/>
        </p:nvSpPr>
        <p:spPr>
          <a:xfrm>
            <a:off x="693746" y="4285591"/>
            <a:ext cx="3048289" cy="86177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2‚000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元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博客來電子圖書禮券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grpSp>
        <p:nvGrpSpPr>
          <p:cNvPr id="5" name="群組 19">
            <a:extLst>
              <a:ext uri="{FF2B5EF4-FFF2-40B4-BE49-F238E27FC236}">
                <a16:creationId xmlns:a16="http://schemas.microsoft.com/office/drawing/2014/main" id="{12AF5BDE-879C-48F4-A83C-4C12DC9EE28E}"/>
              </a:ext>
            </a:extLst>
          </p:cNvPr>
          <p:cNvGrpSpPr/>
          <p:nvPr/>
        </p:nvGrpSpPr>
        <p:grpSpPr>
          <a:xfrm>
            <a:off x="542394" y="3384752"/>
            <a:ext cx="3320250" cy="926214"/>
            <a:chOff x="542394" y="3384752"/>
            <a:chExt cx="3320250" cy="926214"/>
          </a:xfrm>
        </p:grpSpPr>
        <p:sp>
          <p:nvSpPr>
            <p:cNvPr id="6" name="綵帶: 向上傾斜 18">
              <a:extLst>
                <a:ext uri="{FF2B5EF4-FFF2-40B4-BE49-F238E27FC236}">
                  <a16:creationId xmlns:a16="http://schemas.microsoft.com/office/drawing/2014/main" id="{CA9CB49C-638F-4538-8905-49708B32C6A6}"/>
                </a:ext>
              </a:extLst>
            </p:cNvPr>
            <p:cNvSpPr/>
            <p:nvPr/>
          </p:nvSpPr>
          <p:spPr>
            <a:xfrm>
              <a:off x="542394" y="3474473"/>
              <a:ext cx="3320250" cy="83649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+- 0 0 10800000"/>
                <a:gd name="f9" fmla="+- 0 0 5400000"/>
                <a:gd name="f10" fmla="val 33333"/>
                <a:gd name="f11" fmla="val 75000"/>
                <a:gd name="f12" fmla="+- 0 0 -270"/>
                <a:gd name="f13" fmla="+- 0 0 -180"/>
                <a:gd name="f14" fmla="+- 0 0 -90"/>
                <a:gd name="f15" fmla="abs f4"/>
                <a:gd name="f16" fmla="abs f5"/>
                <a:gd name="f17" fmla="abs f6"/>
                <a:gd name="f18" fmla="*/ f12 f0 1"/>
                <a:gd name="f19" fmla="*/ f13 f0 1"/>
                <a:gd name="f20" fmla="*/ f14 f0 1"/>
                <a:gd name="f21" fmla="?: f15 f4 1"/>
                <a:gd name="f22" fmla="?: f16 f5 1"/>
                <a:gd name="f23" fmla="?: f17 f6 1"/>
                <a:gd name="f24" fmla="*/ f18 1 f3"/>
                <a:gd name="f25" fmla="*/ f19 1 f3"/>
                <a:gd name="f26" fmla="*/ f20 1 f3"/>
                <a:gd name="f27" fmla="*/ f21 1 21600"/>
                <a:gd name="f28" fmla="*/ f22 1 21600"/>
                <a:gd name="f29" fmla="*/ 21600 f21 1"/>
                <a:gd name="f30" fmla="*/ 21600 f22 1"/>
                <a:gd name="f31" fmla="+- f24 0 f1"/>
                <a:gd name="f32" fmla="+- f25 0 f1"/>
                <a:gd name="f33" fmla="+- f26 0 f1"/>
                <a:gd name="f34" fmla="min f28 f27"/>
                <a:gd name="f35" fmla="*/ f29 1 f23"/>
                <a:gd name="f36" fmla="*/ f30 1 f23"/>
                <a:gd name="f37" fmla="val f35"/>
                <a:gd name="f38" fmla="val f36"/>
                <a:gd name="f39" fmla="*/ f7 f34 1"/>
                <a:gd name="f40" fmla="+- f38 0 f7"/>
                <a:gd name="f41" fmla="+- f37 0 f7"/>
                <a:gd name="f42" fmla="*/ f38 f34 1"/>
                <a:gd name="f43" fmla="*/ f37 f34 1"/>
                <a:gd name="f44" fmla="*/ f41 1 2"/>
                <a:gd name="f45" fmla="*/ f41 1 8"/>
                <a:gd name="f46" fmla="*/ f41 1 32"/>
                <a:gd name="f47" fmla="*/ f41 f11 1"/>
                <a:gd name="f48" fmla="*/ f40 f10 1"/>
                <a:gd name="f49" fmla="+- f7 f44 0"/>
                <a:gd name="f50" fmla="+- f37 0 f45"/>
                <a:gd name="f51" fmla="*/ f47 1 200000"/>
                <a:gd name="f52" fmla="*/ f48 1 200000"/>
                <a:gd name="f53" fmla="*/ f48 1 100000"/>
                <a:gd name="f54" fmla="*/ f48 1 400000"/>
                <a:gd name="f55" fmla="*/ f46 f34 1"/>
                <a:gd name="f56" fmla="*/ f45 f34 1"/>
                <a:gd name="f57" fmla="+- f49 0 f51"/>
                <a:gd name="f58" fmla="+- f49 f51 0"/>
                <a:gd name="f59" fmla="+- f38 0 f52"/>
                <a:gd name="f60" fmla="+- f38 0 f53"/>
                <a:gd name="f61" fmla="+- f7 f53 0"/>
                <a:gd name="f62" fmla="+- f38 0 f54"/>
                <a:gd name="f63" fmla="*/ f54 f34 1"/>
                <a:gd name="f64" fmla="*/ f50 f34 1"/>
                <a:gd name="f65" fmla="*/ f49 f34 1"/>
                <a:gd name="f66" fmla="+- f57 f46 0"/>
                <a:gd name="f67" fmla="+- f58 0 f46"/>
                <a:gd name="f68" fmla="+- f57 f45 0"/>
                <a:gd name="f69" fmla="+- f58 0 f45"/>
                <a:gd name="f70" fmla="+- f61 f38 0"/>
                <a:gd name="f71" fmla="+- f59 0 f54"/>
                <a:gd name="f72" fmla="*/ f57 f34 1"/>
                <a:gd name="f73" fmla="*/ f58 f34 1"/>
                <a:gd name="f74" fmla="*/ f60 f34 1"/>
                <a:gd name="f75" fmla="*/ f59 f34 1"/>
                <a:gd name="f76" fmla="*/ f61 f34 1"/>
                <a:gd name="f77" fmla="*/ f62 f34 1"/>
                <a:gd name="f78" fmla="+- f68 0 f46"/>
                <a:gd name="f79" fmla="+- f69 f46 0"/>
                <a:gd name="f80" fmla="*/ f70 1 2"/>
                <a:gd name="f81" fmla="*/ f66 f34 1"/>
                <a:gd name="f82" fmla="*/ f67 f34 1"/>
                <a:gd name="f83" fmla="*/ f68 f34 1"/>
                <a:gd name="f84" fmla="*/ f69 f34 1"/>
                <a:gd name="f85" fmla="*/ f71 f34 1"/>
                <a:gd name="f86" fmla="*/ f78 f34 1"/>
                <a:gd name="f87" fmla="*/ f79 f34 1"/>
                <a:gd name="f88" fmla="*/ f8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56" y="f88"/>
                </a:cxn>
                <a:cxn ang="f32">
                  <a:pos x="f65" y="f74"/>
                </a:cxn>
                <a:cxn ang="f33">
                  <a:pos x="f64" y="f88"/>
                </a:cxn>
              </a:cxnLst>
              <a:rect l="f72" t="f39" r="f73" b="f74"/>
              <a:pathLst>
                <a:path stroke="0">
                  <a:moveTo>
                    <a:pt x="f39" y="f42"/>
                  </a:moveTo>
                  <a:lnTo>
                    <a:pt x="f86" y="f42"/>
                  </a:lnTo>
                  <a:arcTo wR="f55" hR="f63" stAng="f1" swAng="f8"/>
                  <a:lnTo>
                    <a:pt x="f81" y="f75"/>
                  </a:lnTo>
                  <a:arcTo wR="f55" hR="f63" stAng="f1" swAng="f0"/>
                  <a:lnTo>
                    <a:pt x="f82" y="f74"/>
                  </a:lnTo>
                  <a:arcTo wR="f55" hR="f63" stAng="f2" swAng="f0"/>
                  <a:lnTo>
                    <a:pt x="f87" y="f75"/>
                  </a:lnTo>
                  <a:arcTo wR="f55" hR="f63" stAng="f2" swAng="f8"/>
                  <a:lnTo>
                    <a:pt x="f43" y="f42"/>
                  </a:lnTo>
                  <a:lnTo>
                    <a:pt x="f64" y="f88"/>
                  </a:lnTo>
                  <a:lnTo>
                    <a:pt x="f43" y="f76"/>
                  </a:lnTo>
                  <a:lnTo>
                    <a:pt x="f73" y="f76"/>
                  </a:lnTo>
                  <a:lnTo>
                    <a:pt x="f73" y="f63"/>
                  </a:lnTo>
                  <a:arcTo wR="f55" hR="f63" stAng="f7" swAng="f9"/>
                  <a:lnTo>
                    <a:pt x="f81" y="f39"/>
                  </a:lnTo>
                  <a:arcTo wR="f55" hR="f63" stAng="f2" swAng="f9"/>
                  <a:lnTo>
                    <a:pt x="f72" y="f76"/>
                  </a:lnTo>
                  <a:lnTo>
                    <a:pt x="f39" y="f76"/>
                  </a:lnTo>
                  <a:lnTo>
                    <a:pt x="f56" y="f88"/>
                  </a:lnTo>
                  <a:close/>
                </a:path>
                <a:path stroke="0">
                  <a:moveTo>
                    <a:pt x="f83" y="f77"/>
                  </a:moveTo>
                  <a:arcTo wR="f55" hR="f63" stAng="f7" swAng="f9"/>
                  <a:lnTo>
                    <a:pt x="f81" y="f75"/>
                  </a:lnTo>
                  <a:arcTo wR="f55" hR="f63" stAng="f1" swAng="f0"/>
                  <a:lnTo>
                    <a:pt x="f83" y="f74"/>
                  </a:lnTo>
                  <a:close/>
                  <a:moveTo>
                    <a:pt x="f84" y="f77"/>
                  </a:moveTo>
                  <a:arcTo wR="f55" hR="f63" stAng="f0" swAng="f1"/>
                  <a:lnTo>
                    <a:pt x="f82" y="f75"/>
                  </a:lnTo>
                  <a:arcTo wR="f55" hR="f63" stAng="f1" swAng="f8"/>
                  <a:lnTo>
                    <a:pt x="f84" y="f74"/>
                  </a:lnTo>
                  <a:close/>
                </a:path>
                <a:path fill="none">
                  <a:moveTo>
                    <a:pt x="f39" y="f42"/>
                  </a:moveTo>
                  <a:lnTo>
                    <a:pt x="f56" y="f88"/>
                  </a:lnTo>
                  <a:lnTo>
                    <a:pt x="f39" y="f76"/>
                  </a:lnTo>
                  <a:lnTo>
                    <a:pt x="f72" y="f76"/>
                  </a:lnTo>
                  <a:lnTo>
                    <a:pt x="f72" y="f63"/>
                  </a:lnTo>
                  <a:arcTo wR="f55" hR="f63" stAng="f0" swAng="f1"/>
                  <a:lnTo>
                    <a:pt x="f82" y="f39"/>
                  </a:lnTo>
                  <a:arcTo wR="f55" hR="f63" stAng="f2" swAng="f1"/>
                  <a:lnTo>
                    <a:pt x="f73" y="f76"/>
                  </a:lnTo>
                  <a:lnTo>
                    <a:pt x="f73" y="f76"/>
                  </a:lnTo>
                  <a:lnTo>
                    <a:pt x="f43" y="f76"/>
                  </a:lnTo>
                  <a:lnTo>
                    <a:pt x="f64" y="f88"/>
                  </a:lnTo>
                  <a:lnTo>
                    <a:pt x="f43" y="f42"/>
                  </a:lnTo>
                  <a:lnTo>
                    <a:pt x="f87" y="f42"/>
                  </a:lnTo>
                  <a:arcTo wR="f55" hR="f63" stAng="f1" swAng="f0"/>
                  <a:lnTo>
                    <a:pt x="f82" y="f75"/>
                  </a:lnTo>
                  <a:arcTo wR="f55" hR="f63" stAng="f1" swAng="f8"/>
                  <a:lnTo>
                    <a:pt x="f81" y="f74"/>
                  </a:lnTo>
                  <a:arcTo wR="f55" hR="f63" stAng="f2" swAng="f8"/>
                  <a:lnTo>
                    <a:pt x="f86" y="f75"/>
                  </a:lnTo>
                  <a:arcTo wR="f55" hR="f63" stAng="f2" swAng="f0"/>
                  <a:close/>
                  <a:moveTo>
                    <a:pt x="f83" y="f74"/>
                  </a:moveTo>
                  <a:lnTo>
                    <a:pt x="f83" y="f77"/>
                  </a:lnTo>
                  <a:moveTo>
                    <a:pt x="f84" y="f77"/>
                  </a:moveTo>
                  <a:lnTo>
                    <a:pt x="f84" y="f74"/>
                  </a:lnTo>
                  <a:moveTo>
                    <a:pt x="f72" y="f85"/>
                  </a:moveTo>
                  <a:lnTo>
                    <a:pt x="f72" y="f76"/>
                  </a:lnTo>
                  <a:moveTo>
                    <a:pt x="f73" y="f76"/>
                  </a:moveTo>
                  <a:lnTo>
                    <a:pt x="f73" y="f85"/>
                  </a:lnTo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7" name="矩形 8">
              <a:extLst>
                <a:ext uri="{FF2B5EF4-FFF2-40B4-BE49-F238E27FC236}">
                  <a16:creationId xmlns:a16="http://schemas.microsoft.com/office/drawing/2014/main" id="{87A034AD-79AA-4F7A-B176-538BE6E03A52}"/>
                </a:ext>
              </a:extLst>
            </p:cNvPr>
            <p:cNvSpPr/>
            <p:nvPr/>
          </p:nvSpPr>
          <p:spPr>
            <a:xfrm>
              <a:off x="1288709" y="3384752"/>
              <a:ext cx="1827620" cy="66941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45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400" b="1" i="0" u="none" strike="noStrike" kern="1200" cap="none" spc="0" baseline="0">
                  <a:solidFill>
                    <a:srgbClr val="F2F2F2"/>
                  </a:solidFill>
                  <a:uFillTx/>
                  <a:latin typeface="微軟正黑體" pitchFamily="34"/>
                  <a:ea typeface="微軟正黑體" pitchFamily="34"/>
                </a:rPr>
                <a:t>最佳偵探獎</a:t>
              </a:r>
              <a:endParaRPr lang="en-US" sz="2400" b="1" i="0" u="none" strike="noStrike" kern="1200" cap="none" spc="0" baseline="0">
                <a:solidFill>
                  <a:srgbClr val="F2F2F2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</p:grpSp>
      <p:pic>
        <p:nvPicPr>
          <p:cNvPr id="8" name="圖片 15">
            <a:extLst>
              <a:ext uri="{FF2B5EF4-FFF2-40B4-BE49-F238E27FC236}">
                <a16:creationId xmlns:a16="http://schemas.microsoft.com/office/drawing/2014/main" id="{38605445-789D-45BE-8259-0D056BDE49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618570" y="1665451"/>
            <a:ext cx="1569659" cy="1850388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9" name="群組 20">
            <a:extLst>
              <a:ext uri="{FF2B5EF4-FFF2-40B4-BE49-F238E27FC236}">
                <a16:creationId xmlns:a16="http://schemas.microsoft.com/office/drawing/2014/main" id="{B3C56E36-A23B-4EB0-9760-4515F1D70823}"/>
              </a:ext>
            </a:extLst>
          </p:cNvPr>
          <p:cNvGrpSpPr/>
          <p:nvPr/>
        </p:nvGrpSpPr>
        <p:grpSpPr>
          <a:xfrm>
            <a:off x="4545070" y="3384752"/>
            <a:ext cx="3320250" cy="926214"/>
            <a:chOff x="4545070" y="3384752"/>
            <a:chExt cx="3320250" cy="926214"/>
          </a:xfrm>
        </p:grpSpPr>
        <p:sp>
          <p:nvSpPr>
            <p:cNvPr id="10" name="綵帶: 向上傾斜 21">
              <a:extLst>
                <a:ext uri="{FF2B5EF4-FFF2-40B4-BE49-F238E27FC236}">
                  <a16:creationId xmlns:a16="http://schemas.microsoft.com/office/drawing/2014/main" id="{EA67B74D-DE55-43C9-8BC8-26C864D7946E}"/>
                </a:ext>
              </a:extLst>
            </p:cNvPr>
            <p:cNvSpPr/>
            <p:nvPr/>
          </p:nvSpPr>
          <p:spPr>
            <a:xfrm>
              <a:off x="4545070" y="3474473"/>
              <a:ext cx="3320250" cy="83649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+- 0 0 10800000"/>
                <a:gd name="f9" fmla="+- 0 0 5400000"/>
                <a:gd name="f10" fmla="val 33333"/>
                <a:gd name="f11" fmla="val 75000"/>
                <a:gd name="f12" fmla="+- 0 0 -270"/>
                <a:gd name="f13" fmla="+- 0 0 -180"/>
                <a:gd name="f14" fmla="+- 0 0 -90"/>
                <a:gd name="f15" fmla="abs f4"/>
                <a:gd name="f16" fmla="abs f5"/>
                <a:gd name="f17" fmla="abs f6"/>
                <a:gd name="f18" fmla="*/ f12 f0 1"/>
                <a:gd name="f19" fmla="*/ f13 f0 1"/>
                <a:gd name="f20" fmla="*/ f14 f0 1"/>
                <a:gd name="f21" fmla="?: f15 f4 1"/>
                <a:gd name="f22" fmla="?: f16 f5 1"/>
                <a:gd name="f23" fmla="?: f17 f6 1"/>
                <a:gd name="f24" fmla="*/ f18 1 f3"/>
                <a:gd name="f25" fmla="*/ f19 1 f3"/>
                <a:gd name="f26" fmla="*/ f20 1 f3"/>
                <a:gd name="f27" fmla="*/ f21 1 21600"/>
                <a:gd name="f28" fmla="*/ f22 1 21600"/>
                <a:gd name="f29" fmla="*/ 21600 f21 1"/>
                <a:gd name="f30" fmla="*/ 21600 f22 1"/>
                <a:gd name="f31" fmla="+- f24 0 f1"/>
                <a:gd name="f32" fmla="+- f25 0 f1"/>
                <a:gd name="f33" fmla="+- f26 0 f1"/>
                <a:gd name="f34" fmla="min f28 f27"/>
                <a:gd name="f35" fmla="*/ f29 1 f23"/>
                <a:gd name="f36" fmla="*/ f30 1 f23"/>
                <a:gd name="f37" fmla="val f35"/>
                <a:gd name="f38" fmla="val f36"/>
                <a:gd name="f39" fmla="*/ f7 f34 1"/>
                <a:gd name="f40" fmla="+- f38 0 f7"/>
                <a:gd name="f41" fmla="+- f37 0 f7"/>
                <a:gd name="f42" fmla="*/ f38 f34 1"/>
                <a:gd name="f43" fmla="*/ f37 f34 1"/>
                <a:gd name="f44" fmla="*/ f41 1 2"/>
                <a:gd name="f45" fmla="*/ f41 1 8"/>
                <a:gd name="f46" fmla="*/ f41 1 32"/>
                <a:gd name="f47" fmla="*/ f41 f11 1"/>
                <a:gd name="f48" fmla="*/ f40 f10 1"/>
                <a:gd name="f49" fmla="+- f7 f44 0"/>
                <a:gd name="f50" fmla="+- f37 0 f45"/>
                <a:gd name="f51" fmla="*/ f47 1 200000"/>
                <a:gd name="f52" fmla="*/ f48 1 200000"/>
                <a:gd name="f53" fmla="*/ f48 1 100000"/>
                <a:gd name="f54" fmla="*/ f48 1 400000"/>
                <a:gd name="f55" fmla="*/ f46 f34 1"/>
                <a:gd name="f56" fmla="*/ f45 f34 1"/>
                <a:gd name="f57" fmla="+- f49 0 f51"/>
                <a:gd name="f58" fmla="+- f49 f51 0"/>
                <a:gd name="f59" fmla="+- f38 0 f52"/>
                <a:gd name="f60" fmla="+- f38 0 f53"/>
                <a:gd name="f61" fmla="+- f7 f53 0"/>
                <a:gd name="f62" fmla="+- f38 0 f54"/>
                <a:gd name="f63" fmla="*/ f54 f34 1"/>
                <a:gd name="f64" fmla="*/ f50 f34 1"/>
                <a:gd name="f65" fmla="*/ f49 f34 1"/>
                <a:gd name="f66" fmla="+- f57 f46 0"/>
                <a:gd name="f67" fmla="+- f58 0 f46"/>
                <a:gd name="f68" fmla="+- f57 f45 0"/>
                <a:gd name="f69" fmla="+- f58 0 f45"/>
                <a:gd name="f70" fmla="+- f61 f38 0"/>
                <a:gd name="f71" fmla="+- f59 0 f54"/>
                <a:gd name="f72" fmla="*/ f57 f34 1"/>
                <a:gd name="f73" fmla="*/ f58 f34 1"/>
                <a:gd name="f74" fmla="*/ f60 f34 1"/>
                <a:gd name="f75" fmla="*/ f59 f34 1"/>
                <a:gd name="f76" fmla="*/ f61 f34 1"/>
                <a:gd name="f77" fmla="*/ f62 f34 1"/>
                <a:gd name="f78" fmla="+- f68 0 f46"/>
                <a:gd name="f79" fmla="+- f69 f46 0"/>
                <a:gd name="f80" fmla="*/ f70 1 2"/>
                <a:gd name="f81" fmla="*/ f66 f34 1"/>
                <a:gd name="f82" fmla="*/ f67 f34 1"/>
                <a:gd name="f83" fmla="*/ f68 f34 1"/>
                <a:gd name="f84" fmla="*/ f69 f34 1"/>
                <a:gd name="f85" fmla="*/ f71 f34 1"/>
                <a:gd name="f86" fmla="*/ f78 f34 1"/>
                <a:gd name="f87" fmla="*/ f79 f34 1"/>
                <a:gd name="f88" fmla="*/ f8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56" y="f88"/>
                </a:cxn>
                <a:cxn ang="f32">
                  <a:pos x="f65" y="f74"/>
                </a:cxn>
                <a:cxn ang="f33">
                  <a:pos x="f64" y="f88"/>
                </a:cxn>
              </a:cxnLst>
              <a:rect l="f72" t="f39" r="f73" b="f74"/>
              <a:pathLst>
                <a:path stroke="0">
                  <a:moveTo>
                    <a:pt x="f39" y="f42"/>
                  </a:moveTo>
                  <a:lnTo>
                    <a:pt x="f86" y="f42"/>
                  </a:lnTo>
                  <a:arcTo wR="f55" hR="f63" stAng="f1" swAng="f8"/>
                  <a:lnTo>
                    <a:pt x="f81" y="f75"/>
                  </a:lnTo>
                  <a:arcTo wR="f55" hR="f63" stAng="f1" swAng="f0"/>
                  <a:lnTo>
                    <a:pt x="f82" y="f74"/>
                  </a:lnTo>
                  <a:arcTo wR="f55" hR="f63" stAng="f2" swAng="f0"/>
                  <a:lnTo>
                    <a:pt x="f87" y="f75"/>
                  </a:lnTo>
                  <a:arcTo wR="f55" hR="f63" stAng="f2" swAng="f8"/>
                  <a:lnTo>
                    <a:pt x="f43" y="f42"/>
                  </a:lnTo>
                  <a:lnTo>
                    <a:pt x="f64" y="f88"/>
                  </a:lnTo>
                  <a:lnTo>
                    <a:pt x="f43" y="f76"/>
                  </a:lnTo>
                  <a:lnTo>
                    <a:pt x="f73" y="f76"/>
                  </a:lnTo>
                  <a:lnTo>
                    <a:pt x="f73" y="f63"/>
                  </a:lnTo>
                  <a:arcTo wR="f55" hR="f63" stAng="f7" swAng="f9"/>
                  <a:lnTo>
                    <a:pt x="f81" y="f39"/>
                  </a:lnTo>
                  <a:arcTo wR="f55" hR="f63" stAng="f2" swAng="f9"/>
                  <a:lnTo>
                    <a:pt x="f72" y="f76"/>
                  </a:lnTo>
                  <a:lnTo>
                    <a:pt x="f39" y="f76"/>
                  </a:lnTo>
                  <a:lnTo>
                    <a:pt x="f56" y="f88"/>
                  </a:lnTo>
                  <a:close/>
                </a:path>
                <a:path stroke="0">
                  <a:moveTo>
                    <a:pt x="f83" y="f77"/>
                  </a:moveTo>
                  <a:arcTo wR="f55" hR="f63" stAng="f7" swAng="f9"/>
                  <a:lnTo>
                    <a:pt x="f81" y="f75"/>
                  </a:lnTo>
                  <a:arcTo wR="f55" hR="f63" stAng="f1" swAng="f0"/>
                  <a:lnTo>
                    <a:pt x="f83" y="f74"/>
                  </a:lnTo>
                  <a:close/>
                  <a:moveTo>
                    <a:pt x="f84" y="f77"/>
                  </a:moveTo>
                  <a:arcTo wR="f55" hR="f63" stAng="f0" swAng="f1"/>
                  <a:lnTo>
                    <a:pt x="f82" y="f75"/>
                  </a:lnTo>
                  <a:arcTo wR="f55" hR="f63" stAng="f1" swAng="f8"/>
                  <a:lnTo>
                    <a:pt x="f84" y="f74"/>
                  </a:lnTo>
                  <a:close/>
                </a:path>
                <a:path fill="none">
                  <a:moveTo>
                    <a:pt x="f39" y="f42"/>
                  </a:moveTo>
                  <a:lnTo>
                    <a:pt x="f56" y="f88"/>
                  </a:lnTo>
                  <a:lnTo>
                    <a:pt x="f39" y="f76"/>
                  </a:lnTo>
                  <a:lnTo>
                    <a:pt x="f72" y="f76"/>
                  </a:lnTo>
                  <a:lnTo>
                    <a:pt x="f72" y="f63"/>
                  </a:lnTo>
                  <a:arcTo wR="f55" hR="f63" stAng="f0" swAng="f1"/>
                  <a:lnTo>
                    <a:pt x="f82" y="f39"/>
                  </a:lnTo>
                  <a:arcTo wR="f55" hR="f63" stAng="f2" swAng="f1"/>
                  <a:lnTo>
                    <a:pt x="f73" y="f76"/>
                  </a:lnTo>
                  <a:lnTo>
                    <a:pt x="f73" y="f76"/>
                  </a:lnTo>
                  <a:lnTo>
                    <a:pt x="f43" y="f76"/>
                  </a:lnTo>
                  <a:lnTo>
                    <a:pt x="f64" y="f88"/>
                  </a:lnTo>
                  <a:lnTo>
                    <a:pt x="f43" y="f42"/>
                  </a:lnTo>
                  <a:lnTo>
                    <a:pt x="f87" y="f42"/>
                  </a:lnTo>
                  <a:arcTo wR="f55" hR="f63" stAng="f1" swAng="f0"/>
                  <a:lnTo>
                    <a:pt x="f82" y="f75"/>
                  </a:lnTo>
                  <a:arcTo wR="f55" hR="f63" stAng="f1" swAng="f8"/>
                  <a:lnTo>
                    <a:pt x="f81" y="f74"/>
                  </a:lnTo>
                  <a:arcTo wR="f55" hR="f63" stAng="f2" swAng="f8"/>
                  <a:lnTo>
                    <a:pt x="f86" y="f75"/>
                  </a:lnTo>
                  <a:arcTo wR="f55" hR="f63" stAng="f2" swAng="f0"/>
                  <a:close/>
                  <a:moveTo>
                    <a:pt x="f83" y="f74"/>
                  </a:moveTo>
                  <a:lnTo>
                    <a:pt x="f83" y="f77"/>
                  </a:lnTo>
                  <a:moveTo>
                    <a:pt x="f84" y="f77"/>
                  </a:moveTo>
                  <a:lnTo>
                    <a:pt x="f84" y="f74"/>
                  </a:lnTo>
                  <a:moveTo>
                    <a:pt x="f72" y="f85"/>
                  </a:moveTo>
                  <a:lnTo>
                    <a:pt x="f72" y="f76"/>
                  </a:lnTo>
                  <a:moveTo>
                    <a:pt x="f73" y="f76"/>
                  </a:moveTo>
                  <a:lnTo>
                    <a:pt x="f73" y="f85"/>
                  </a:lnTo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11" name="矩形 22">
              <a:extLst>
                <a:ext uri="{FF2B5EF4-FFF2-40B4-BE49-F238E27FC236}">
                  <a16:creationId xmlns:a16="http://schemas.microsoft.com/office/drawing/2014/main" id="{DB72CBBD-DAD2-4960-A454-0E81FCB4F47D}"/>
                </a:ext>
              </a:extLst>
            </p:cNvPr>
            <p:cNvSpPr/>
            <p:nvPr/>
          </p:nvSpPr>
          <p:spPr>
            <a:xfrm>
              <a:off x="5291385" y="3384752"/>
              <a:ext cx="2210946" cy="66941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45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400" b="1" i="0" u="none" strike="noStrike" kern="1200" cap="none" spc="0" baseline="0">
                  <a:solidFill>
                    <a:srgbClr val="F2F2F2"/>
                  </a:solidFill>
                  <a:uFillTx/>
                  <a:latin typeface="微軟正黑體" pitchFamily="34"/>
                  <a:ea typeface="微軟正黑體" pitchFamily="34"/>
                </a:rPr>
                <a:t>推理小達人獎</a:t>
              </a:r>
              <a:r>
                <a:rPr lang="en-US" sz="2400" b="1" i="0" u="none" strike="noStrike" kern="1200" cap="none" spc="0" baseline="0">
                  <a:solidFill>
                    <a:srgbClr val="F2F2F2"/>
                  </a:solidFill>
                  <a:uFillTx/>
                  <a:latin typeface="微軟正黑體" pitchFamily="34"/>
                  <a:ea typeface="微軟正黑體" pitchFamily="34"/>
                </a:rPr>
                <a:t> </a:t>
              </a:r>
            </a:p>
          </p:txBody>
        </p:sp>
      </p:grpSp>
      <p:grpSp>
        <p:nvGrpSpPr>
          <p:cNvPr id="12" name="群組 23">
            <a:extLst>
              <a:ext uri="{FF2B5EF4-FFF2-40B4-BE49-F238E27FC236}">
                <a16:creationId xmlns:a16="http://schemas.microsoft.com/office/drawing/2014/main" id="{CBDC1047-FD19-43A7-87BD-D6142708BA54}"/>
              </a:ext>
            </a:extLst>
          </p:cNvPr>
          <p:cNvGrpSpPr/>
          <p:nvPr/>
        </p:nvGrpSpPr>
        <p:grpSpPr>
          <a:xfrm>
            <a:off x="8578489" y="3359368"/>
            <a:ext cx="3320250" cy="926214"/>
            <a:chOff x="8578489" y="3359368"/>
            <a:chExt cx="3320250" cy="926214"/>
          </a:xfrm>
        </p:grpSpPr>
        <p:sp>
          <p:nvSpPr>
            <p:cNvPr id="13" name="綵帶: 向上傾斜 24">
              <a:extLst>
                <a:ext uri="{FF2B5EF4-FFF2-40B4-BE49-F238E27FC236}">
                  <a16:creationId xmlns:a16="http://schemas.microsoft.com/office/drawing/2014/main" id="{41EB4D42-0B46-453C-B1A5-7867EDE008D2}"/>
                </a:ext>
              </a:extLst>
            </p:cNvPr>
            <p:cNvSpPr/>
            <p:nvPr/>
          </p:nvSpPr>
          <p:spPr>
            <a:xfrm>
              <a:off x="8578489" y="3449089"/>
              <a:ext cx="3320250" cy="83649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+- 0 0 10800000"/>
                <a:gd name="f9" fmla="+- 0 0 5400000"/>
                <a:gd name="f10" fmla="val 33333"/>
                <a:gd name="f11" fmla="val 75000"/>
                <a:gd name="f12" fmla="+- 0 0 -270"/>
                <a:gd name="f13" fmla="+- 0 0 -180"/>
                <a:gd name="f14" fmla="+- 0 0 -90"/>
                <a:gd name="f15" fmla="abs f4"/>
                <a:gd name="f16" fmla="abs f5"/>
                <a:gd name="f17" fmla="abs f6"/>
                <a:gd name="f18" fmla="*/ f12 f0 1"/>
                <a:gd name="f19" fmla="*/ f13 f0 1"/>
                <a:gd name="f20" fmla="*/ f14 f0 1"/>
                <a:gd name="f21" fmla="?: f15 f4 1"/>
                <a:gd name="f22" fmla="?: f16 f5 1"/>
                <a:gd name="f23" fmla="?: f17 f6 1"/>
                <a:gd name="f24" fmla="*/ f18 1 f3"/>
                <a:gd name="f25" fmla="*/ f19 1 f3"/>
                <a:gd name="f26" fmla="*/ f20 1 f3"/>
                <a:gd name="f27" fmla="*/ f21 1 21600"/>
                <a:gd name="f28" fmla="*/ f22 1 21600"/>
                <a:gd name="f29" fmla="*/ 21600 f21 1"/>
                <a:gd name="f30" fmla="*/ 21600 f22 1"/>
                <a:gd name="f31" fmla="+- f24 0 f1"/>
                <a:gd name="f32" fmla="+- f25 0 f1"/>
                <a:gd name="f33" fmla="+- f26 0 f1"/>
                <a:gd name="f34" fmla="min f28 f27"/>
                <a:gd name="f35" fmla="*/ f29 1 f23"/>
                <a:gd name="f36" fmla="*/ f30 1 f23"/>
                <a:gd name="f37" fmla="val f35"/>
                <a:gd name="f38" fmla="val f36"/>
                <a:gd name="f39" fmla="*/ f7 f34 1"/>
                <a:gd name="f40" fmla="+- f38 0 f7"/>
                <a:gd name="f41" fmla="+- f37 0 f7"/>
                <a:gd name="f42" fmla="*/ f38 f34 1"/>
                <a:gd name="f43" fmla="*/ f37 f34 1"/>
                <a:gd name="f44" fmla="*/ f41 1 2"/>
                <a:gd name="f45" fmla="*/ f41 1 8"/>
                <a:gd name="f46" fmla="*/ f41 1 32"/>
                <a:gd name="f47" fmla="*/ f41 f11 1"/>
                <a:gd name="f48" fmla="*/ f40 f10 1"/>
                <a:gd name="f49" fmla="+- f7 f44 0"/>
                <a:gd name="f50" fmla="+- f37 0 f45"/>
                <a:gd name="f51" fmla="*/ f47 1 200000"/>
                <a:gd name="f52" fmla="*/ f48 1 200000"/>
                <a:gd name="f53" fmla="*/ f48 1 100000"/>
                <a:gd name="f54" fmla="*/ f48 1 400000"/>
                <a:gd name="f55" fmla="*/ f46 f34 1"/>
                <a:gd name="f56" fmla="*/ f45 f34 1"/>
                <a:gd name="f57" fmla="+- f49 0 f51"/>
                <a:gd name="f58" fmla="+- f49 f51 0"/>
                <a:gd name="f59" fmla="+- f38 0 f52"/>
                <a:gd name="f60" fmla="+- f38 0 f53"/>
                <a:gd name="f61" fmla="+- f7 f53 0"/>
                <a:gd name="f62" fmla="+- f38 0 f54"/>
                <a:gd name="f63" fmla="*/ f54 f34 1"/>
                <a:gd name="f64" fmla="*/ f50 f34 1"/>
                <a:gd name="f65" fmla="*/ f49 f34 1"/>
                <a:gd name="f66" fmla="+- f57 f46 0"/>
                <a:gd name="f67" fmla="+- f58 0 f46"/>
                <a:gd name="f68" fmla="+- f57 f45 0"/>
                <a:gd name="f69" fmla="+- f58 0 f45"/>
                <a:gd name="f70" fmla="+- f61 f38 0"/>
                <a:gd name="f71" fmla="+- f59 0 f54"/>
                <a:gd name="f72" fmla="*/ f57 f34 1"/>
                <a:gd name="f73" fmla="*/ f58 f34 1"/>
                <a:gd name="f74" fmla="*/ f60 f34 1"/>
                <a:gd name="f75" fmla="*/ f59 f34 1"/>
                <a:gd name="f76" fmla="*/ f61 f34 1"/>
                <a:gd name="f77" fmla="*/ f62 f34 1"/>
                <a:gd name="f78" fmla="+- f68 0 f46"/>
                <a:gd name="f79" fmla="+- f69 f46 0"/>
                <a:gd name="f80" fmla="*/ f70 1 2"/>
                <a:gd name="f81" fmla="*/ f66 f34 1"/>
                <a:gd name="f82" fmla="*/ f67 f34 1"/>
                <a:gd name="f83" fmla="*/ f68 f34 1"/>
                <a:gd name="f84" fmla="*/ f69 f34 1"/>
                <a:gd name="f85" fmla="*/ f71 f34 1"/>
                <a:gd name="f86" fmla="*/ f78 f34 1"/>
                <a:gd name="f87" fmla="*/ f79 f34 1"/>
                <a:gd name="f88" fmla="*/ f8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1">
                  <a:pos x="f56" y="f88"/>
                </a:cxn>
                <a:cxn ang="f32">
                  <a:pos x="f65" y="f74"/>
                </a:cxn>
                <a:cxn ang="f33">
                  <a:pos x="f64" y="f88"/>
                </a:cxn>
              </a:cxnLst>
              <a:rect l="f72" t="f39" r="f73" b="f74"/>
              <a:pathLst>
                <a:path stroke="0">
                  <a:moveTo>
                    <a:pt x="f39" y="f42"/>
                  </a:moveTo>
                  <a:lnTo>
                    <a:pt x="f86" y="f42"/>
                  </a:lnTo>
                  <a:arcTo wR="f55" hR="f63" stAng="f1" swAng="f8"/>
                  <a:lnTo>
                    <a:pt x="f81" y="f75"/>
                  </a:lnTo>
                  <a:arcTo wR="f55" hR="f63" stAng="f1" swAng="f0"/>
                  <a:lnTo>
                    <a:pt x="f82" y="f74"/>
                  </a:lnTo>
                  <a:arcTo wR="f55" hR="f63" stAng="f2" swAng="f0"/>
                  <a:lnTo>
                    <a:pt x="f87" y="f75"/>
                  </a:lnTo>
                  <a:arcTo wR="f55" hR="f63" stAng="f2" swAng="f8"/>
                  <a:lnTo>
                    <a:pt x="f43" y="f42"/>
                  </a:lnTo>
                  <a:lnTo>
                    <a:pt x="f64" y="f88"/>
                  </a:lnTo>
                  <a:lnTo>
                    <a:pt x="f43" y="f76"/>
                  </a:lnTo>
                  <a:lnTo>
                    <a:pt x="f73" y="f76"/>
                  </a:lnTo>
                  <a:lnTo>
                    <a:pt x="f73" y="f63"/>
                  </a:lnTo>
                  <a:arcTo wR="f55" hR="f63" stAng="f7" swAng="f9"/>
                  <a:lnTo>
                    <a:pt x="f81" y="f39"/>
                  </a:lnTo>
                  <a:arcTo wR="f55" hR="f63" stAng="f2" swAng="f9"/>
                  <a:lnTo>
                    <a:pt x="f72" y="f76"/>
                  </a:lnTo>
                  <a:lnTo>
                    <a:pt x="f39" y="f76"/>
                  </a:lnTo>
                  <a:lnTo>
                    <a:pt x="f56" y="f88"/>
                  </a:lnTo>
                  <a:close/>
                </a:path>
                <a:path stroke="0">
                  <a:moveTo>
                    <a:pt x="f83" y="f77"/>
                  </a:moveTo>
                  <a:arcTo wR="f55" hR="f63" stAng="f7" swAng="f9"/>
                  <a:lnTo>
                    <a:pt x="f81" y="f75"/>
                  </a:lnTo>
                  <a:arcTo wR="f55" hR="f63" stAng="f1" swAng="f0"/>
                  <a:lnTo>
                    <a:pt x="f83" y="f74"/>
                  </a:lnTo>
                  <a:close/>
                  <a:moveTo>
                    <a:pt x="f84" y="f77"/>
                  </a:moveTo>
                  <a:arcTo wR="f55" hR="f63" stAng="f0" swAng="f1"/>
                  <a:lnTo>
                    <a:pt x="f82" y="f75"/>
                  </a:lnTo>
                  <a:arcTo wR="f55" hR="f63" stAng="f1" swAng="f8"/>
                  <a:lnTo>
                    <a:pt x="f84" y="f74"/>
                  </a:lnTo>
                  <a:close/>
                </a:path>
                <a:path fill="none">
                  <a:moveTo>
                    <a:pt x="f39" y="f42"/>
                  </a:moveTo>
                  <a:lnTo>
                    <a:pt x="f56" y="f88"/>
                  </a:lnTo>
                  <a:lnTo>
                    <a:pt x="f39" y="f76"/>
                  </a:lnTo>
                  <a:lnTo>
                    <a:pt x="f72" y="f76"/>
                  </a:lnTo>
                  <a:lnTo>
                    <a:pt x="f72" y="f63"/>
                  </a:lnTo>
                  <a:arcTo wR="f55" hR="f63" stAng="f0" swAng="f1"/>
                  <a:lnTo>
                    <a:pt x="f82" y="f39"/>
                  </a:lnTo>
                  <a:arcTo wR="f55" hR="f63" stAng="f2" swAng="f1"/>
                  <a:lnTo>
                    <a:pt x="f73" y="f76"/>
                  </a:lnTo>
                  <a:lnTo>
                    <a:pt x="f73" y="f76"/>
                  </a:lnTo>
                  <a:lnTo>
                    <a:pt x="f43" y="f76"/>
                  </a:lnTo>
                  <a:lnTo>
                    <a:pt x="f64" y="f88"/>
                  </a:lnTo>
                  <a:lnTo>
                    <a:pt x="f43" y="f42"/>
                  </a:lnTo>
                  <a:lnTo>
                    <a:pt x="f87" y="f42"/>
                  </a:lnTo>
                  <a:arcTo wR="f55" hR="f63" stAng="f1" swAng="f0"/>
                  <a:lnTo>
                    <a:pt x="f82" y="f75"/>
                  </a:lnTo>
                  <a:arcTo wR="f55" hR="f63" stAng="f1" swAng="f8"/>
                  <a:lnTo>
                    <a:pt x="f81" y="f74"/>
                  </a:lnTo>
                  <a:arcTo wR="f55" hR="f63" stAng="f2" swAng="f8"/>
                  <a:lnTo>
                    <a:pt x="f86" y="f75"/>
                  </a:lnTo>
                  <a:arcTo wR="f55" hR="f63" stAng="f2" swAng="f0"/>
                  <a:close/>
                  <a:moveTo>
                    <a:pt x="f83" y="f74"/>
                  </a:moveTo>
                  <a:lnTo>
                    <a:pt x="f83" y="f77"/>
                  </a:lnTo>
                  <a:moveTo>
                    <a:pt x="f84" y="f77"/>
                  </a:moveTo>
                  <a:lnTo>
                    <a:pt x="f84" y="f74"/>
                  </a:lnTo>
                  <a:moveTo>
                    <a:pt x="f72" y="f85"/>
                  </a:moveTo>
                  <a:lnTo>
                    <a:pt x="f72" y="f76"/>
                  </a:lnTo>
                  <a:moveTo>
                    <a:pt x="f73" y="f76"/>
                  </a:moveTo>
                  <a:lnTo>
                    <a:pt x="f73" y="f85"/>
                  </a:lnTo>
                </a:path>
              </a:pathLst>
            </a:custGeom>
            <a:solidFill>
              <a:srgbClr val="90765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1" i="0" u="none" strike="noStrike" kern="120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14" name="矩形 25">
              <a:extLst>
                <a:ext uri="{FF2B5EF4-FFF2-40B4-BE49-F238E27FC236}">
                  <a16:creationId xmlns:a16="http://schemas.microsoft.com/office/drawing/2014/main" id="{F858EF33-697A-4AC0-A7CB-ABD0B4E5DCDD}"/>
                </a:ext>
              </a:extLst>
            </p:cNvPr>
            <p:cNvSpPr/>
            <p:nvPr/>
          </p:nvSpPr>
          <p:spPr>
            <a:xfrm>
              <a:off x="9324795" y="3359368"/>
              <a:ext cx="2286000" cy="66941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ts val="45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2400" b="1" i="0" u="none" strike="noStrike" kern="1200" cap="none" spc="0" baseline="0">
                  <a:solidFill>
                    <a:srgbClr val="F2F2F2"/>
                  </a:solidFill>
                  <a:uFillTx/>
                  <a:latin typeface="微軟正黑體" pitchFamily="34"/>
                  <a:ea typeface="微軟正黑體" pitchFamily="34"/>
                </a:rPr>
                <a:t>愛讀書團體獎</a:t>
              </a:r>
              <a:endParaRPr lang="en-US" sz="2400" b="1" i="0" u="none" strike="noStrike" kern="1200" cap="none" spc="0" baseline="0">
                <a:solidFill>
                  <a:srgbClr val="F2F2F2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</p:grpSp>
      <p:pic>
        <p:nvPicPr>
          <p:cNvPr id="15" name="圖片 27">
            <a:extLst>
              <a:ext uri="{FF2B5EF4-FFF2-40B4-BE49-F238E27FC236}">
                <a16:creationId xmlns:a16="http://schemas.microsoft.com/office/drawing/2014/main" id="{FF49D957-5540-45E5-A9EE-09EBB8D2E7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799213" y="394353"/>
            <a:ext cx="1664336" cy="196199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6" name="矩形 28">
            <a:extLst>
              <a:ext uri="{FF2B5EF4-FFF2-40B4-BE49-F238E27FC236}">
                <a16:creationId xmlns:a16="http://schemas.microsoft.com/office/drawing/2014/main" id="{5712851D-0381-46A8-9551-E7D95DE1E5F0}"/>
              </a:ext>
            </a:extLst>
          </p:cNvPr>
          <p:cNvSpPr/>
          <p:nvPr/>
        </p:nvSpPr>
        <p:spPr>
          <a:xfrm>
            <a:off x="4696422" y="4267349"/>
            <a:ext cx="3048289" cy="86177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1‚000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元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博客來電子圖書禮券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7" name="矩形 29">
            <a:extLst>
              <a:ext uri="{FF2B5EF4-FFF2-40B4-BE49-F238E27FC236}">
                <a16:creationId xmlns:a16="http://schemas.microsoft.com/office/drawing/2014/main" id="{364C0B65-C4F0-4A20-9811-B9ABE72BCE31}"/>
              </a:ext>
            </a:extLst>
          </p:cNvPr>
          <p:cNvSpPr/>
          <p:nvPr/>
        </p:nvSpPr>
        <p:spPr>
          <a:xfrm>
            <a:off x="8764423" y="4265182"/>
            <a:ext cx="3048289" cy="12464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2‚000</a:t>
            </a: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元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博客來電子圖書禮券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1" i="0" u="none" strike="noStrike" kern="1200" cap="none" spc="0" baseline="0">
                <a:solidFill>
                  <a:srgbClr val="90765B"/>
                </a:solidFill>
                <a:uFillTx/>
                <a:latin typeface="微軟正黑體" pitchFamily="34"/>
                <a:ea typeface="微軟正黑體" pitchFamily="34"/>
              </a:rPr>
              <a:t>及文化部獎狀</a:t>
            </a:r>
            <a:endParaRPr lang="en-US" sz="2400" b="1" i="0" u="none" strike="noStrike" kern="1200" cap="none" spc="0" baseline="0">
              <a:solidFill>
                <a:srgbClr val="90765B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8" name="矩形 30">
            <a:extLst>
              <a:ext uri="{FF2B5EF4-FFF2-40B4-BE49-F238E27FC236}">
                <a16:creationId xmlns:a16="http://schemas.microsoft.com/office/drawing/2014/main" id="{2BF880D9-A93E-416E-AB75-7B385588A575}"/>
              </a:ext>
            </a:extLst>
          </p:cNvPr>
          <p:cNvSpPr/>
          <p:nvPr/>
        </p:nvSpPr>
        <p:spPr>
          <a:xfrm>
            <a:off x="625979" y="2969440"/>
            <a:ext cx="3048289" cy="4885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5</a:t>
            </a:r>
            <a:r>
              <a:rPr lang="zh-TW" sz="28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名</a:t>
            </a:r>
            <a:endParaRPr lang="en-US" sz="2800" b="1" i="0" u="none" strike="noStrike" kern="1200" cap="none" spc="0" baseline="0">
              <a:solidFill>
                <a:srgbClr val="599D85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19" name="矩形 32">
            <a:extLst>
              <a:ext uri="{FF2B5EF4-FFF2-40B4-BE49-F238E27FC236}">
                <a16:creationId xmlns:a16="http://schemas.microsoft.com/office/drawing/2014/main" id="{C11E321D-E76C-4BCC-B24F-A3DE44AD3185}"/>
              </a:ext>
            </a:extLst>
          </p:cNvPr>
          <p:cNvSpPr/>
          <p:nvPr/>
        </p:nvSpPr>
        <p:spPr>
          <a:xfrm>
            <a:off x="4634188" y="2985872"/>
            <a:ext cx="3048289" cy="4885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20</a:t>
            </a:r>
            <a:r>
              <a:rPr lang="zh-TW" sz="28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名</a:t>
            </a:r>
            <a:endParaRPr lang="en-US" sz="2800" b="1" i="0" u="none" strike="noStrike" kern="1200" cap="none" spc="0" baseline="0">
              <a:solidFill>
                <a:srgbClr val="599D85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20" name="矩形 33">
            <a:extLst>
              <a:ext uri="{FF2B5EF4-FFF2-40B4-BE49-F238E27FC236}">
                <a16:creationId xmlns:a16="http://schemas.microsoft.com/office/drawing/2014/main" id="{78229C1A-BD44-4BCC-A062-5D7D86C6339D}"/>
              </a:ext>
            </a:extLst>
          </p:cNvPr>
          <p:cNvSpPr/>
          <p:nvPr/>
        </p:nvSpPr>
        <p:spPr>
          <a:xfrm>
            <a:off x="8764423" y="2969440"/>
            <a:ext cx="3048289" cy="4885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20</a:t>
            </a:r>
            <a:r>
              <a:rPr lang="zh-TW" sz="2800" b="1" i="0" u="none" strike="noStrike" kern="1200" cap="none" spc="0" baseline="0">
                <a:solidFill>
                  <a:srgbClr val="599D85"/>
                </a:solidFill>
                <a:uFillTx/>
                <a:latin typeface="微軟正黑體" pitchFamily="34"/>
                <a:ea typeface="微軟正黑體" pitchFamily="34"/>
              </a:rPr>
              <a:t>校</a:t>
            </a:r>
            <a:endParaRPr lang="en-US" sz="2800" b="1" i="0" u="none" strike="noStrike" kern="1200" cap="none" spc="0" baseline="0">
              <a:solidFill>
                <a:srgbClr val="599D85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pic>
        <p:nvPicPr>
          <p:cNvPr id="21" name="圖片 39">
            <a:extLst>
              <a:ext uri="{FF2B5EF4-FFF2-40B4-BE49-F238E27FC236}">
                <a16:creationId xmlns:a16="http://schemas.microsoft.com/office/drawing/2014/main" id="{937E0F4E-E34A-425F-8F01-AA57F6DAB27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6120" t="6074" r="76575" b="80856"/>
          <a:stretch>
            <a:fillRect/>
          </a:stretch>
        </p:blipFill>
        <p:spPr>
          <a:xfrm>
            <a:off x="693746" y="5212546"/>
            <a:ext cx="1802748" cy="114663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4">
            <a:extLst>
              <a:ext uri="{FF2B5EF4-FFF2-40B4-BE49-F238E27FC236}">
                <a16:creationId xmlns:a16="http://schemas.microsoft.com/office/drawing/2014/main" id="{A6D4B5D6-CFFE-442F-8264-DBB33C5636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82707" y="3342223"/>
            <a:ext cx="8851337" cy="145206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文字方塊 5">
            <a:extLst>
              <a:ext uri="{FF2B5EF4-FFF2-40B4-BE49-F238E27FC236}">
                <a16:creationId xmlns:a16="http://schemas.microsoft.com/office/drawing/2014/main" id="{3D17253F-36A5-4203-BCB9-7D767E49C873}"/>
              </a:ext>
            </a:extLst>
          </p:cNvPr>
          <p:cNvSpPr txBox="1"/>
          <p:nvPr/>
        </p:nvSpPr>
        <p:spPr>
          <a:xfrm>
            <a:off x="241072" y="1662690"/>
            <a:ext cx="11762512" cy="16055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5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1" i="0" u="none" strike="noStrike" kern="1200" cap="none" spc="0" baseline="0">
                <a:solidFill>
                  <a:srgbClr val="594939"/>
                </a:solidFill>
                <a:uFillTx/>
                <a:latin typeface="微軟正黑體" pitchFamily="34"/>
                <a:ea typeface="微軟正黑體" pitchFamily="34"/>
              </a:rPr>
              <a:t>化身閱讀偵探，於字裡行間尋找蛛絲馬跡，</a:t>
            </a:r>
            <a:endParaRPr lang="en-US" sz="4000" b="1" i="0" u="none" strike="noStrike" kern="1200" cap="none" spc="0" baseline="0">
              <a:solidFill>
                <a:srgbClr val="594939"/>
              </a:solidFill>
              <a:uFillTx/>
              <a:latin typeface="微軟正黑體" pitchFamily="34"/>
              <a:ea typeface="微軟正黑體" pitchFamily="34"/>
            </a:endParaRPr>
          </a:p>
          <a:p>
            <a:pPr marL="0" marR="0" lvl="0" indent="0" algn="ctr" defTabSz="914400" rtl="0" fontAlgn="auto" hangingPunct="1">
              <a:lnSpc>
                <a:spcPts val="5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000" b="1" i="0" u="none" strike="noStrike" kern="1200" cap="none" spc="0" baseline="0">
                <a:solidFill>
                  <a:srgbClr val="594939"/>
                </a:solidFill>
                <a:uFillTx/>
                <a:latin typeface="微軟正黑體" pitchFamily="34"/>
                <a:ea typeface="微軟正黑體" pitchFamily="34"/>
              </a:rPr>
              <a:t>從書中探索未知，獲得新知</a:t>
            </a:r>
          </a:p>
        </p:txBody>
      </p:sp>
      <p:pic>
        <p:nvPicPr>
          <p:cNvPr id="4" name="圖片 6">
            <a:extLst>
              <a:ext uri="{FF2B5EF4-FFF2-40B4-BE49-F238E27FC236}">
                <a16:creationId xmlns:a16="http://schemas.microsoft.com/office/drawing/2014/main" id="{545F79C3-78DD-441F-95D8-7586964A9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4284" y="4670490"/>
            <a:ext cx="1432965" cy="144096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矩形 9">
            <a:extLst>
              <a:ext uri="{FF2B5EF4-FFF2-40B4-BE49-F238E27FC236}">
                <a16:creationId xmlns:a16="http://schemas.microsoft.com/office/drawing/2014/main" id="{1DDEDFB4-78CD-42A8-B88D-E988C5CABF7A}"/>
              </a:ext>
            </a:extLst>
          </p:cNvPr>
          <p:cNvSpPr/>
          <p:nvPr/>
        </p:nvSpPr>
        <p:spPr>
          <a:xfrm>
            <a:off x="9427262" y="5869387"/>
            <a:ext cx="2467499" cy="57220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1" i="0" u="none" strike="noStrike" kern="1200" cap="none" spc="0" baseline="0">
                <a:solidFill>
                  <a:srgbClr val="594939"/>
                </a:solidFill>
                <a:uFillTx/>
                <a:latin typeface="微軟正黑體" pitchFamily="34"/>
                <a:ea typeface="微軟正黑體" pitchFamily="34"/>
              </a:rPr>
              <a:t>中小學生讀物選介官網</a:t>
            </a:r>
            <a:endParaRPr lang="en-US" sz="1600" b="1" i="0" u="none" strike="noStrike" kern="1200" cap="none" spc="0" baseline="0">
              <a:solidFill>
                <a:srgbClr val="594939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pic>
        <p:nvPicPr>
          <p:cNvPr id="6" name="圖片 12">
            <a:extLst>
              <a:ext uri="{FF2B5EF4-FFF2-40B4-BE49-F238E27FC236}">
                <a16:creationId xmlns:a16="http://schemas.microsoft.com/office/drawing/2014/main" id="{7CC399F9-6717-48FF-B2CA-B06C9C76AE2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13900"/>
          <a:stretch>
            <a:fillRect/>
          </a:stretch>
        </p:blipFill>
        <p:spPr>
          <a:xfrm>
            <a:off x="3834024" y="4835082"/>
            <a:ext cx="6277794" cy="111179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187</Words>
  <Application>Microsoft Office PowerPoint</Application>
  <PresentationFormat>寬螢幕</PresentationFormat>
  <Paragraphs>33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EE</dc:creator>
  <cp:lastModifiedBy>Administrator</cp:lastModifiedBy>
  <cp:revision>54</cp:revision>
  <dcterms:created xsi:type="dcterms:W3CDTF">2022-09-03T02:48:12Z</dcterms:created>
  <dcterms:modified xsi:type="dcterms:W3CDTF">2022-10-04T07:51:53Z</dcterms:modified>
</cp:coreProperties>
</file>